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sldIdLst>
    <p:sldId id="256" r:id="rId5"/>
    <p:sldId id="266" r:id="rId6"/>
    <p:sldId id="267" r:id="rId7"/>
    <p:sldId id="259" r:id="rId8"/>
    <p:sldId id="268" r:id="rId9"/>
    <p:sldId id="269" r:id="rId10"/>
  </p:sldIdLst>
  <p:sldSz cx="18288000" cy="10287000"/>
  <p:notesSz cx="6858000" cy="9144000"/>
  <p:embeddedFontLst>
    <p:embeddedFont>
      <p:font typeface="Montserrat Bold" panose="00000800000000000000" pitchFamily="2" charset="0"/>
      <p:regular r:id="rId11"/>
      <p:bold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781C7C-733B-4348-97C2-DAC491B2B19F}" v="5" dt="2025-05-09T14:54:02.6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0" d="100"/>
          <a:sy n="50" d="100"/>
        </p:scale>
        <p:origin x="876"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font" Target="fonts/font2.fntdata"/><Relationship Id="rId17"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font" Target="fonts/font1.fntdata"/><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10.png>
</file>

<file path=ppt/media/image11.svg>
</file>

<file path=ppt/media/image12.png>
</file>

<file path=ppt/media/image13.svg>
</file>

<file path=ppt/media/image2.png>
</file>

<file path=ppt/media/image3.svg>
</file>

<file path=ppt/media/image4.jpeg>
</file>

<file path=ppt/media/image5.png>
</file>

<file path=ppt/media/image6.sv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hyperlink" Target="https://bitwarden.com/help/get-started-individual-user/" TargetMode="External"/><Relationship Id="rId2" Type="http://schemas.openxmlformats.org/officeDocument/2006/relationships/hyperlink" Target="https://bitwarden.com/" TargetMode="External"/><Relationship Id="rId1" Type="http://schemas.openxmlformats.org/officeDocument/2006/relationships/slideLayout" Target="../slideLayouts/slideLayout5.xml"/><Relationship Id="rId4" Type="http://schemas.openxmlformats.org/officeDocument/2006/relationships/hyperlink" Target="https://youtu.be/OkYKb0Sx-XA?si=2ZOb68rkOZXojlHY"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5.xml"/><Relationship Id="rId5" Type="http://schemas.openxmlformats.org/officeDocument/2006/relationships/image" Target="../media/image13.sv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060F"/>
        </a:solidFill>
        <a:effectLst/>
      </p:bgPr>
    </p:bg>
    <p:spTree>
      <p:nvGrpSpPr>
        <p:cNvPr id="1" name=""/>
        <p:cNvGrpSpPr/>
        <p:nvPr/>
      </p:nvGrpSpPr>
      <p:grpSpPr>
        <a:xfrm>
          <a:off x="0" y="0"/>
          <a:ext cx="0" cy="0"/>
          <a:chOff x="0" y="0"/>
          <a:chExt cx="0" cy="0"/>
        </a:xfrm>
      </p:grpSpPr>
      <p:grpSp>
        <p:nvGrpSpPr>
          <p:cNvPr id="2" name="Group 2"/>
          <p:cNvGrpSpPr/>
          <p:nvPr/>
        </p:nvGrpSpPr>
        <p:grpSpPr>
          <a:xfrm>
            <a:off x="4944399" y="0"/>
            <a:ext cx="13343601" cy="10287000"/>
            <a:chOff x="0" y="0"/>
            <a:chExt cx="2067273" cy="1593725"/>
          </a:xfrm>
        </p:grpSpPr>
        <p:sp>
          <p:nvSpPr>
            <p:cNvPr id="3" name="Freeform 3"/>
            <p:cNvSpPr/>
            <p:nvPr/>
          </p:nvSpPr>
          <p:spPr>
            <a:xfrm>
              <a:off x="0" y="0"/>
              <a:ext cx="2067273" cy="1593725"/>
            </a:xfrm>
            <a:custGeom>
              <a:avLst/>
              <a:gdLst/>
              <a:ahLst/>
              <a:cxnLst/>
              <a:rect l="l" t="t" r="r" b="b"/>
              <a:pathLst>
                <a:path w="2067273" h="1593725">
                  <a:moveTo>
                    <a:pt x="0" y="0"/>
                  </a:moveTo>
                  <a:lnTo>
                    <a:pt x="2067273" y="0"/>
                  </a:lnTo>
                  <a:lnTo>
                    <a:pt x="2067273" y="1593725"/>
                  </a:lnTo>
                  <a:lnTo>
                    <a:pt x="0" y="1593725"/>
                  </a:lnTo>
                  <a:close/>
                </a:path>
              </a:pathLst>
            </a:custGeom>
            <a:blipFill>
              <a:blip r:embed="rId2"/>
              <a:stretch>
                <a:fillRect r="-37054"/>
              </a:stretch>
            </a:blipFill>
          </p:spPr>
        </p:sp>
      </p:grpSp>
      <p:grpSp>
        <p:nvGrpSpPr>
          <p:cNvPr id="4" name="Group 4"/>
          <p:cNvGrpSpPr/>
          <p:nvPr/>
        </p:nvGrpSpPr>
        <p:grpSpPr>
          <a:xfrm>
            <a:off x="88470" y="4902769"/>
            <a:ext cx="8756885" cy="1231332"/>
            <a:chOff x="0" y="0"/>
            <a:chExt cx="323259" cy="29883"/>
          </a:xfrm>
        </p:grpSpPr>
        <p:sp>
          <p:nvSpPr>
            <p:cNvPr id="5" name="Freeform 5"/>
            <p:cNvSpPr/>
            <p:nvPr/>
          </p:nvSpPr>
          <p:spPr>
            <a:xfrm>
              <a:off x="0" y="0"/>
              <a:ext cx="323259" cy="29883"/>
            </a:xfrm>
            <a:custGeom>
              <a:avLst/>
              <a:gdLst/>
              <a:ahLst/>
              <a:cxnLst/>
              <a:rect l="l" t="t" r="r" b="b"/>
              <a:pathLst>
                <a:path w="323259" h="29883">
                  <a:moveTo>
                    <a:pt x="0" y="0"/>
                  </a:moveTo>
                  <a:lnTo>
                    <a:pt x="323259" y="0"/>
                  </a:lnTo>
                  <a:lnTo>
                    <a:pt x="323259" y="29883"/>
                  </a:lnTo>
                  <a:lnTo>
                    <a:pt x="0" y="29883"/>
                  </a:lnTo>
                  <a:close/>
                </a:path>
              </a:pathLst>
            </a:custGeom>
            <a:gradFill rotWithShape="1">
              <a:gsLst>
                <a:gs pos="0">
                  <a:srgbClr val="175DB7">
                    <a:alpha val="100000"/>
                  </a:srgbClr>
                </a:gs>
                <a:gs pos="100000">
                  <a:srgbClr val="13BFAF">
                    <a:alpha val="100000"/>
                  </a:srgbClr>
                </a:gs>
              </a:gsLst>
              <a:lin ang="0"/>
            </a:gradFill>
          </p:spPr>
        </p:sp>
        <p:sp>
          <p:nvSpPr>
            <p:cNvPr id="6" name="TextBox 6"/>
            <p:cNvSpPr txBox="1"/>
            <p:nvPr/>
          </p:nvSpPr>
          <p:spPr>
            <a:xfrm>
              <a:off x="0" y="-38100"/>
              <a:ext cx="323259" cy="67983"/>
            </a:xfrm>
            <a:prstGeom prst="rect">
              <a:avLst/>
            </a:prstGeom>
          </p:spPr>
          <p:txBody>
            <a:bodyPr lIns="362440" tIns="362440" rIns="362440" bIns="362440" rtlCol="0" anchor="ctr"/>
            <a:lstStyle/>
            <a:p>
              <a:pPr algn="ctr">
                <a:lnSpc>
                  <a:spcPts val="2659"/>
                </a:lnSpc>
              </a:pPr>
              <a:endParaRPr/>
            </a:p>
          </p:txBody>
        </p:sp>
      </p:grpSp>
      <p:sp>
        <p:nvSpPr>
          <p:cNvPr id="7" name="TextBox 7"/>
          <p:cNvSpPr txBox="1"/>
          <p:nvPr/>
        </p:nvSpPr>
        <p:spPr>
          <a:xfrm>
            <a:off x="0" y="2264517"/>
            <a:ext cx="8001000" cy="1615827"/>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lIns="0" tIns="0" rIns="0" bIns="0" rtlCol="0" anchor="t">
            <a:spAutoFit/>
          </a:bodyPr>
          <a:lstStyle/>
          <a:p>
            <a:pPr>
              <a:lnSpc>
                <a:spcPts val="12598"/>
              </a:lnSpc>
            </a:pPr>
            <a:r>
              <a:rPr lang="en-US" sz="8000" b="1" dirty="0">
                <a:solidFill>
                  <a:srgbClr val="FFFFFF"/>
                </a:solidFill>
                <a:effectLst>
                  <a:outerShdw blurRad="38100" dist="38100" dir="2700000" algn="tl">
                    <a:srgbClr val="000000">
                      <a:alpha val="43137"/>
                    </a:srgbClr>
                  </a:outerShdw>
                </a:effectLst>
                <a:latin typeface="Times New Roman" panose="02020603050405020304" pitchFamily="18" charset="0"/>
                <a:ea typeface="Montserrat Bold"/>
                <a:cs typeface="Times New Roman" panose="02020603050405020304" pitchFamily="18" charset="0"/>
                <a:sym typeface="Montserrat Bold"/>
              </a:rPr>
              <a:t>CYBER BRIDGE </a:t>
            </a:r>
          </a:p>
        </p:txBody>
      </p:sp>
      <p:sp>
        <p:nvSpPr>
          <p:cNvPr id="8" name="TextBox 8"/>
          <p:cNvSpPr txBox="1"/>
          <p:nvPr/>
        </p:nvSpPr>
        <p:spPr>
          <a:xfrm>
            <a:off x="-372280" y="5005448"/>
            <a:ext cx="9678384" cy="1384995"/>
          </a:xfrm>
          <a:prstGeom prst="rect">
            <a:avLst/>
          </a:prstGeom>
        </p:spPr>
        <p:txBody>
          <a:bodyPr lIns="0" tIns="0" rIns="0" bIns="0" rtlCol="0" anchor="t">
            <a:spAutoFit/>
          </a:bodyPr>
          <a:lstStyle/>
          <a:p>
            <a:pPr algn="ctr">
              <a:lnSpc>
                <a:spcPts val="3600"/>
              </a:lnSpc>
            </a:pPr>
            <a:r>
              <a:rPr lang="en-US" sz="4000" dirty="0">
                <a:latin typeface="Times New Roman" panose="02020603050405020304" pitchFamily="18" charset="0"/>
                <a:cs typeface="Times New Roman" panose="02020603050405020304" pitchFamily="18" charset="0"/>
              </a:rPr>
              <a:t>Open Source Cyber Security Toolkit For Teachers</a:t>
            </a:r>
            <a:r>
              <a:rPr lang="en-US" sz="3200" dirty="0"/>
              <a:t> </a:t>
            </a:r>
            <a:br>
              <a:rPr lang="en-US" sz="3200" dirty="0"/>
            </a:br>
            <a:endParaRPr lang="en-US" sz="3000" b="1" dirty="0">
              <a:solidFill>
                <a:srgbClr val="FFFFFF"/>
              </a:solidFill>
              <a:latin typeface="Montserrat Bold"/>
              <a:ea typeface="Montserrat Bold"/>
              <a:cs typeface="Montserrat Bold"/>
              <a:sym typeface="Montserrat Bold"/>
            </a:endParaRPr>
          </a:p>
        </p:txBody>
      </p:sp>
      <p:sp>
        <p:nvSpPr>
          <p:cNvPr id="9" name="Freeform 9"/>
          <p:cNvSpPr/>
          <p:nvPr/>
        </p:nvSpPr>
        <p:spPr>
          <a:xfrm>
            <a:off x="-1139059" y="-2433699"/>
            <a:ext cx="5128484" cy="4867398"/>
          </a:xfrm>
          <a:custGeom>
            <a:avLst/>
            <a:gdLst/>
            <a:ahLst/>
            <a:cxnLst/>
            <a:rect l="l" t="t" r="r" b="b"/>
            <a:pathLst>
              <a:path w="5128484" h="4867398">
                <a:moveTo>
                  <a:pt x="0" y="0"/>
                </a:moveTo>
                <a:lnTo>
                  <a:pt x="5128484" y="0"/>
                </a:lnTo>
                <a:lnTo>
                  <a:pt x="5128484" y="4867398"/>
                </a:lnTo>
                <a:lnTo>
                  <a:pt x="0" y="486739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2060F"/>
        </a:solidFill>
        <a:effectLst/>
      </p:bgPr>
    </p:bg>
    <p:spTree>
      <p:nvGrpSpPr>
        <p:cNvPr id="1" name=""/>
        <p:cNvGrpSpPr/>
        <p:nvPr/>
      </p:nvGrpSpPr>
      <p:grpSpPr>
        <a:xfrm>
          <a:off x="0" y="0"/>
          <a:ext cx="0" cy="0"/>
          <a:chOff x="0" y="0"/>
          <a:chExt cx="0" cy="0"/>
        </a:xfrm>
      </p:grpSpPr>
      <p:grpSp>
        <p:nvGrpSpPr>
          <p:cNvPr id="2" name="Group 2"/>
          <p:cNvGrpSpPr/>
          <p:nvPr/>
        </p:nvGrpSpPr>
        <p:grpSpPr>
          <a:xfrm>
            <a:off x="1" y="0"/>
            <a:ext cx="4343400" cy="3743153"/>
            <a:chOff x="0" y="0"/>
            <a:chExt cx="812800" cy="930469"/>
          </a:xfrm>
        </p:grpSpPr>
        <p:sp>
          <p:nvSpPr>
            <p:cNvPr id="3" name="Freeform 3"/>
            <p:cNvSpPr/>
            <p:nvPr/>
          </p:nvSpPr>
          <p:spPr>
            <a:xfrm>
              <a:off x="0" y="0"/>
              <a:ext cx="812800" cy="930469"/>
            </a:xfrm>
            <a:custGeom>
              <a:avLst/>
              <a:gdLst/>
              <a:ahLst/>
              <a:cxnLst/>
              <a:rect l="l" t="t" r="r" b="b"/>
              <a:pathLst>
                <a:path w="812800" h="930469">
                  <a:moveTo>
                    <a:pt x="0" y="0"/>
                  </a:moveTo>
                  <a:lnTo>
                    <a:pt x="812800" y="0"/>
                  </a:lnTo>
                  <a:lnTo>
                    <a:pt x="812800" y="930469"/>
                  </a:lnTo>
                  <a:lnTo>
                    <a:pt x="0" y="930469"/>
                  </a:lnTo>
                  <a:close/>
                </a:path>
              </a:pathLst>
            </a:custGeom>
            <a:blipFill>
              <a:blip r:embed="rId2"/>
              <a:stretch>
                <a:fillRect l="-51757" r="-51757"/>
              </a:stretch>
            </a:blipFill>
          </p:spPr>
        </p:sp>
      </p:grpSp>
      <p:grpSp>
        <p:nvGrpSpPr>
          <p:cNvPr id="10" name="Group 10"/>
          <p:cNvGrpSpPr/>
          <p:nvPr/>
        </p:nvGrpSpPr>
        <p:grpSpPr>
          <a:xfrm>
            <a:off x="2161237" y="8777341"/>
            <a:ext cx="5437852" cy="185913"/>
            <a:chOff x="0" y="0"/>
            <a:chExt cx="200791" cy="6865"/>
          </a:xfrm>
        </p:grpSpPr>
        <p:sp>
          <p:nvSpPr>
            <p:cNvPr id="11" name="Freeform 11"/>
            <p:cNvSpPr/>
            <p:nvPr/>
          </p:nvSpPr>
          <p:spPr>
            <a:xfrm>
              <a:off x="0" y="0"/>
              <a:ext cx="200791" cy="6865"/>
            </a:xfrm>
            <a:custGeom>
              <a:avLst/>
              <a:gdLst/>
              <a:ahLst/>
              <a:cxnLst/>
              <a:rect l="l" t="t" r="r" b="b"/>
              <a:pathLst>
                <a:path w="200791" h="6865">
                  <a:moveTo>
                    <a:pt x="0" y="0"/>
                  </a:moveTo>
                  <a:lnTo>
                    <a:pt x="200791" y="0"/>
                  </a:lnTo>
                  <a:lnTo>
                    <a:pt x="200791" y="6865"/>
                  </a:lnTo>
                  <a:lnTo>
                    <a:pt x="0" y="6865"/>
                  </a:lnTo>
                  <a:close/>
                </a:path>
              </a:pathLst>
            </a:custGeom>
            <a:solidFill>
              <a:srgbClr val="02060F"/>
            </a:solidFill>
          </p:spPr>
        </p:sp>
        <p:sp>
          <p:nvSpPr>
            <p:cNvPr id="12" name="TextBox 12"/>
            <p:cNvSpPr txBox="1"/>
            <p:nvPr/>
          </p:nvSpPr>
          <p:spPr>
            <a:xfrm>
              <a:off x="0" y="-38100"/>
              <a:ext cx="200791" cy="44965"/>
            </a:xfrm>
            <a:prstGeom prst="rect">
              <a:avLst/>
            </a:prstGeom>
          </p:spPr>
          <p:txBody>
            <a:bodyPr lIns="362344" tIns="362344" rIns="362344" bIns="362344" rtlCol="0" anchor="ctr"/>
            <a:lstStyle/>
            <a:p>
              <a:pPr algn="ctr">
                <a:lnSpc>
                  <a:spcPts val="2659"/>
                </a:lnSpc>
              </a:pPr>
              <a:endParaRPr/>
            </a:p>
          </p:txBody>
        </p:sp>
      </p:grpSp>
      <p:sp>
        <p:nvSpPr>
          <p:cNvPr id="15" name="Freeform 15"/>
          <p:cNvSpPr/>
          <p:nvPr/>
        </p:nvSpPr>
        <p:spPr>
          <a:xfrm rot="-5400362">
            <a:off x="11267469" y="370"/>
            <a:ext cx="7020416" cy="7020416"/>
          </a:xfrm>
          <a:custGeom>
            <a:avLst/>
            <a:gdLst/>
            <a:ahLst/>
            <a:cxnLst/>
            <a:rect l="l" t="t" r="r" b="b"/>
            <a:pathLst>
              <a:path w="7020416" h="7020416">
                <a:moveTo>
                  <a:pt x="0" y="0"/>
                </a:moveTo>
                <a:lnTo>
                  <a:pt x="7020416" y="0"/>
                </a:lnTo>
                <a:lnTo>
                  <a:pt x="7020416" y="7020416"/>
                </a:lnTo>
                <a:lnTo>
                  <a:pt x="0" y="702041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Oval 4"/>
          <p:cNvSpPr/>
          <p:nvPr/>
        </p:nvSpPr>
        <p:spPr>
          <a:xfrm>
            <a:off x="38101" y="4152900"/>
            <a:ext cx="4648200" cy="1846302"/>
          </a:xfrm>
          <a:prstGeom prst="ellipse">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atin typeface="Times New Roman" panose="02020603050405020304" pitchFamily="18" charset="0"/>
                <a:cs typeface="Times New Roman" panose="02020603050405020304" pitchFamily="18" charset="0"/>
              </a:rPr>
              <a:t>LESSON ONE</a:t>
            </a:r>
          </a:p>
        </p:txBody>
      </p:sp>
      <p:sp>
        <p:nvSpPr>
          <p:cNvPr id="6" name="Rounded Rectangle 5"/>
          <p:cNvSpPr/>
          <p:nvPr/>
        </p:nvSpPr>
        <p:spPr>
          <a:xfrm>
            <a:off x="190501" y="6508097"/>
            <a:ext cx="4343400" cy="2362200"/>
          </a:xfrm>
          <a:prstGeom prst="roundRect">
            <a:avLst/>
          </a:prstGeom>
          <a:solidFill>
            <a:schemeClr val="tx2">
              <a:lumMod val="7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latin typeface="Times New Roman" panose="02020603050405020304" pitchFamily="18" charset="0"/>
                <a:cs typeface="Times New Roman" panose="02020603050405020304" pitchFamily="18" charset="0"/>
              </a:rPr>
              <a:t>PASSWORD SECURITY AND AUNTHENTICATION</a:t>
            </a:r>
          </a:p>
        </p:txBody>
      </p:sp>
      <p:sp>
        <p:nvSpPr>
          <p:cNvPr id="7" name="TextBox 6"/>
          <p:cNvSpPr txBox="1"/>
          <p:nvPr/>
        </p:nvSpPr>
        <p:spPr>
          <a:xfrm>
            <a:off x="6019800" y="2107466"/>
            <a:ext cx="7848600" cy="3416320"/>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This is a great first step in building students awareness of cybersecurity</a:t>
            </a:r>
          </a:p>
          <a:p>
            <a:pPr marL="342900" indent="-342900" algn="just">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This lesson highlights the importance of password security. </a:t>
            </a:r>
          </a:p>
          <a:p>
            <a:pPr marL="342900" indent="-342900" algn="just">
              <a:lnSpc>
                <a:spcPct val="150000"/>
              </a:lnSpc>
              <a:buFont typeface="Wingdings" panose="05000000000000000000" pitchFamily="2" charset="2"/>
              <a:buChar char="v"/>
            </a:pPr>
            <a:endParaRPr lang="en-US" sz="2400" dirty="0">
              <a:solidFill>
                <a:schemeClr val="bg1"/>
              </a:solidFill>
              <a:latin typeface="Times New Roman" panose="02020603050405020304" pitchFamily="18" charset="0"/>
              <a:cs typeface="Times New Roman" panose="02020603050405020304" pitchFamily="18" charset="0"/>
            </a:endParaRPr>
          </a:p>
          <a:p>
            <a:pPr algn="just">
              <a:lnSpc>
                <a:spcPct val="150000"/>
              </a:lnSpc>
            </a:pPr>
            <a:endParaRPr lang="en-US" sz="2400" dirty="0">
              <a:solidFill>
                <a:schemeClr val="bg1"/>
              </a:solidFill>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v"/>
            </a:pPr>
            <a:endParaRPr lang="en-US" sz="2400" dirty="0">
              <a:solidFill>
                <a:schemeClr val="bg1"/>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6705599" y="1181100"/>
            <a:ext cx="4370999" cy="707886"/>
          </a:xfrm>
          <a:prstGeom prst="rect">
            <a:avLst/>
          </a:prstGeom>
          <a:noFill/>
        </p:spPr>
        <p:txBody>
          <a:bodyPr wrap="square" rtlCol="0">
            <a:spAutoFit/>
          </a:bodyPr>
          <a:lstStyle/>
          <a:p>
            <a:r>
              <a:rPr lang="en-US" sz="4000" dirty="0">
                <a:solidFill>
                  <a:schemeClr val="bg1"/>
                </a:solidFill>
                <a:latin typeface="Times New Roman" panose="02020603050405020304" pitchFamily="18" charset="0"/>
                <a:cs typeface="Times New Roman" panose="02020603050405020304" pitchFamily="18" charset="0"/>
              </a:rPr>
              <a:t>INTRODUCTION</a:t>
            </a:r>
          </a:p>
        </p:txBody>
      </p:sp>
      <p:sp>
        <p:nvSpPr>
          <p:cNvPr id="9" name="TextBox 8"/>
          <p:cNvSpPr txBox="1"/>
          <p:nvPr/>
        </p:nvSpPr>
        <p:spPr>
          <a:xfrm>
            <a:off x="8932588" y="5295900"/>
            <a:ext cx="7755212" cy="4616648"/>
          </a:xfrm>
          <a:prstGeom prst="rect">
            <a:avLst/>
          </a:prstGeom>
          <a:solidFill>
            <a:schemeClr val="tx2">
              <a:lumMod val="75000"/>
            </a:schemeClr>
          </a:solidFill>
          <a:effectLst>
            <a:glow rad="139700">
              <a:schemeClr val="accent1">
                <a:satMod val="175000"/>
                <a:alpha val="40000"/>
              </a:schemeClr>
            </a:glow>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wrap="square" rtlCol="0">
            <a:spAutoFit/>
          </a:bodyPr>
          <a:lstStyle/>
          <a:p>
            <a:pPr lvl="0" algn="ctr">
              <a:lnSpc>
                <a:spcPct val="150000"/>
              </a:lnSpc>
            </a:pPr>
            <a:r>
              <a:rPr lang="en-US" sz="4000" dirty="0">
                <a:solidFill>
                  <a:prstClr val="white"/>
                </a:solidFill>
                <a:latin typeface="Times New Roman" panose="02020603050405020304" pitchFamily="18" charset="0"/>
                <a:cs typeface="Times New Roman" panose="02020603050405020304" pitchFamily="18" charset="0"/>
              </a:rPr>
              <a:t>LEARNING OBJECTIVES</a:t>
            </a:r>
          </a:p>
          <a:p>
            <a:pPr marL="342900" lvl="0" indent="-342900">
              <a:lnSpc>
                <a:spcPct val="150000"/>
              </a:lnSpc>
              <a:buFont typeface="Wingdings" panose="05000000000000000000" pitchFamily="2" charset="2"/>
              <a:buChar char="v"/>
            </a:pPr>
            <a:r>
              <a:rPr lang="en-US" sz="2400" dirty="0">
                <a:solidFill>
                  <a:prstClr val="white"/>
                </a:solidFill>
                <a:latin typeface="Times New Roman" panose="02020603050405020304" pitchFamily="18" charset="0"/>
                <a:cs typeface="Times New Roman" panose="02020603050405020304" pitchFamily="18" charset="0"/>
              </a:rPr>
              <a:t>Understand why password security matters in everyday digital life </a:t>
            </a:r>
          </a:p>
          <a:p>
            <a:pPr marL="342900" lvl="0" indent="-342900">
              <a:lnSpc>
                <a:spcPct val="150000"/>
              </a:lnSpc>
              <a:buFont typeface="Wingdings" panose="05000000000000000000" pitchFamily="2" charset="2"/>
              <a:buChar char="v"/>
            </a:pPr>
            <a:r>
              <a:rPr lang="en-US" sz="2400" dirty="0">
                <a:solidFill>
                  <a:prstClr val="white"/>
                </a:solidFill>
                <a:latin typeface="Times New Roman" panose="02020603050405020304" pitchFamily="18" charset="0"/>
                <a:cs typeface="Times New Roman" panose="02020603050405020304" pitchFamily="18" charset="0"/>
              </a:rPr>
              <a:t>Teach Students how to create and manage strong passwords.</a:t>
            </a:r>
          </a:p>
          <a:p>
            <a:pPr marL="342900" lvl="0" indent="-342900">
              <a:lnSpc>
                <a:spcPct val="150000"/>
              </a:lnSpc>
              <a:buFont typeface="Wingdings" panose="05000000000000000000" pitchFamily="2" charset="2"/>
              <a:buChar char="v"/>
            </a:pPr>
            <a:r>
              <a:rPr lang="en-US" sz="2400" dirty="0">
                <a:solidFill>
                  <a:prstClr val="white"/>
                </a:solidFill>
                <a:latin typeface="Times New Roman" panose="02020603050405020304" pitchFamily="18" charset="0"/>
                <a:cs typeface="Times New Roman" panose="02020603050405020304" pitchFamily="18" charset="0"/>
              </a:rPr>
              <a:t>Get Introduced the use of password managers  like Bit warden.</a:t>
            </a:r>
          </a:p>
          <a:p>
            <a:endParaRPr lang="en-US" dirty="0"/>
          </a:p>
        </p:txBody>
      </p:sp>
    </p:spTree>
    <p:extLst>
      <p:ext uri="{BB962C8B-B14F-4D97-AF65-F5344CB8AC3E}">
        <p14:creationId xmlns:p14="http://schemas.microsoft.com/office/powerpoint/2010/main" val="1657114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2060F"/>
        </a:solidFill>
        <a:effectLst/>
      </p:bgPr>
    </p:bg>
    <p:spTree>
      <p:nvGrpSpPr>
        <p:cNvPr id="1" name=""/>
        <p:cNvGrpSpPr/>
        <p:nvPr/>
      </p:nvGrpSpPr>
      <p:grpSpPr>
        <a:xfrm>
          <a:off x="0" y="0"/>
          <a:ext cx="0" cy="0"/>
          <a:chOff x="0" y="0"/>
          <a:chExt cx="0" cy="0"/>
        </a:xfrm>
      </p:grpSpPr>
      <p:grpSp>
        <p:nvGrpSpPr>
          <p:cNvPr id="10" name="Group 10"/>
          <p:cNvGrpSpPr/>
          <p:nvPr/>
        </p:nvGrpSpPr>
        <p:grpSpPr>
          <a:xfrm>
            <a:off x="2161237" y="8777341"/>
            <a:ext cx="5437852" cy="185913"/>
            <a:chOff x="0" y="0"/>
            <a:chExt cx="200791" cy="6865"/>
          </a:xfrm>
        </p:grpSpPr>
        <p:sp>
          <p:nvSpPr>
            <p:cNvPr id="11" name="Freeform 11"/>
            <p:cNvSpPr/>
            <p:nvPr/>
          </p:nvSpPr>
          <p:spPr>
            <a:xfrm>
              <a:off x="0" y="0"/>
              <a:ext cx="200791" cy="6865"/>
            </a:xfrm>
            <a:custGeom>
              <a:avLst/>
              <a:gdLst/>
              <a:ahLst/>
              <a:cxnLst/>
              <a:rect l="l" t="t" r="r" b="b"/>
              <a:pathLst>
                <a:path w="200791" h="6865">
                  <a:moveTo>
                    <a:pt x="0" y="0"/>
                  </a:moveTo>
                  <a:lnTo>
                    <a:pt x="200791" y="0"/>
                  </a:lnTo>
                  <a:lnTo>
                    <a:pt x="200791" y="6865"/>
                  </a:lnTo>
                  <a:lnTo>
                    <a:pt x="0" y="6865"/>
                  </a:lnTo>
                  <a:close/>
                </a:path>
              </a:pathLst>
            </a:custGeom>
            <a:solidFill>
              <a:srgbClr val="02060F"/>
            </a:solidFill>
          </p:spPr>
        </p:sp>
        <p:sp>
          <p:nvSpPr>
            <p:cNvPr id="12" name="TextBox 12"/>
            <p:cNvSpPr txBox="1"/>
            <p:nvPr/>
          </p:nvSpPr>
          <p:spPr>
            <a:xfrm>
              <a:off x="0" y="-38100"/>
              <a:ext cx="200791" cy="44965"/>
            </a:xfrm>
            <a:prstGeom prst="rect">
              <a:avLst/>
            </a:prstGeom>
          </p:spPr>
          <p:txBody>
            <a:bodyPr lIns="362344" tIns="362344" rIns="362344" bIns="362344" rtlCol="0" anchor="ctr"/>
            <a:lstStyle/>
            <a:p>
              <a:pPr algn="ctr">
                <a:lnSpc>
                  <a:spcPts val="2659"/>
                </a:lnSpc>
              </a:pPr>
              <a:endParaRPr/>
            </a:p>
          </p:txBody>
        </p:sp>
      </p:grpSp>
      <p:sp>
        <p:nvSpPr>
          <p:cNvPr id="15" name="Freeform 15"/>
          <p:cNvSpPr/>
          <p:nvPr/>
        </p:nvSpPr>
        <p:spPr>
          <a:xfrm rot="-5400362">
            <a:off x="12325312" y="-125738"/>
            <a:ext cx="5752450" cy="6172321"/>
          </a:xfrm>
          <a:custGeom>
            <a:avLst/>
            <a:gdLst/>
            <a:ahLst/>
            <a:cxnLst/>
            <a:rect l="l" t="t" r="r" b="b"/>
            <a:pathLst>
              <a:path w="7020416" h="7020416">
                <a:moveTo>
                  <a:pt x="0" y="0"/>
                </a:moveTo>
                <a:lnTo>
                  <a:pt x="7020416" y="0"/>
                </a:lnTo>
                <a:lnTo>
                  <a:pt x="7020416" y="7020416"/>
                </a:lnTo>
                <a:lnTo>
                  <a:pt x="0" y="70204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2"/>
          <p:cNvGrpSpPr/>
          <p:nvPr/>
        </p:nvGrpSpPr>
        <p:grpSpPr>
          <a:xfrm>
            <a:off x="152400" y="25399"/>
            <a:ext cx="5109747" cy="3269974"/>
            <a:chOff x="0" y="0"/>
            <a:chExt cx="1220801" cy="1593725"/>
          </a:xfrm>
        </p:grpSpPr>
        <p:sp>
          <p:nvSpPr>
            <p:cNvPr id="8" name="Freeform 3"/>
            <p:cNvSpPr/>
            <p:nvPr/>
          </p:nvSpPr>
          <p:spPr>
            <a:xfrm>
              <a:off x="0" y="0"/>
              <a:ext cx="1220801" cy="1593725"/>
            </a:xfrm>
            <a:custGeom>
              <a:avLst/>
              <a:gdLst/>
              <a:ahLst/>
              <a:cxnLst/>
              <a:rect l="l" t="t" r="r" b="b"/>
              <a:pathLst>
                <a:path w="1220801" h="1593725">
                  <a:moveTo>
                    <a:pt x="0" y="0"/>
                  </a:moveTo>
                  <a:lnTo>
                    <a:pt x="1220801" y="0"/>
                  </a:lnTo>
                  <a:lnTo>
                    <a:pt x="1220801" y="1593725"/>
                  </a:lnTo>
                  <a:lnTo>
                    <a:pt x="0" y="1593725"/>
                  </a:lnTo>
                  <a:close/>
                </a:path>
              </a:pathLst>
            </a:custGeom>
            <a:blipFill>
              <a:blip r:embed="rId4"/>
              <a:stretch>
                <a:fillRect l="-95943"/>
              </a:stretch>
            </a:blipFill>
            <a:ln>
              <a:solidFill>
                <a:schemeClr val="tx2"/>
              </a:solidFill>
            </a:ln>
          </p:spPr>
        </p:sp>
      </p:grpSp>
      <p:sp>
        <p:nvSpPr>
          <p:cNvPr id="2" name="Oval 1"/>
          <p:cNvSpPr/>
          <p:nvPr/>
        </p:nvSpPr>
        <p:spPr>
          <a:xfrm>
            <a:off x="0" y="3989052"/>
            <a:ext cx="4957347" cy="2362200"/>
          </a:xfrm>
          <a:prstGeom prst="ellipse">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atin typeface="Times New Roman" panose="02020603050405020304" pitchFamily="18" charset="0"/>
                <a:cs typeface="Times New Roman" panose="02020603050405020304" pitchFamily="18" charset="0"/>
              </a:rPr>
              <a:t>PASSWORDS</a:t>
            </a:r>
          </a:p>
        </p:txBody>
      </p:sp>
      <p:sp>
        <p:nvSpPr>
          <p:cNvPr id="3" name="TextBox 2"/>
          <p:cNvSpPr txBox="1"/>
          <p:nvPr/>
        </p:nvSpPr>
        <p:spPr>
          <a:xfrm>
            <a:off x="5295899" y="3718657"/>
            <a:ext cx="10172700" cy="3970318"/>
          </a:xfrm>
          <a:prstGeom prst="rect">
            <a:avLst/>
          </a:prstGeom>
          <a:solidFill>
            <a:schemeClr val="tx2">
              <a:lumMod val="50000"/>
            </a:schemeClr>
          </a:solidFill>
          <a:effectLst>
            <a:glow rad="228600">
              <a:schemeClr val="accent4">
                <a:satMod val="175000"/>
                <a:alpha val="40000"/>
              </a:schemeClr>
            </a:glow>
            <a:softEdge rad="31750"/>
          </a:effectLst>
          <a:scene3d>
            <a:camera prst="orthographicFront"/>
            <a:lightRig rig="threePt" dir="t"/>
          </a:scene3d>
          <a:sp3d>
            <a:bevelT/>
          </a:sp3d>
        </p:spPr>
        <p:style>
          <a:lnRef idx="2">
            <a:schemeClr val="accent1"/>
          </a:lnRef>
          <a:fillRef idx="1">
            <a:schemeClr val="lt1"/>
          </a:fillRef>
          <a:effectRef idx="0">
            <a:schemeClr val="accent1"/>
          </a:effectRef>
          <a:fontRef idx="minor">
            <a:schemeClr val="dk1"/>
          </a:fontRef>
        </p:style>
        <p:txBody>
          <a:bodyPr wrap="square" rtlCol="0">
            <a:spAutoFit/>
          </a:bodyPr>
          <a:lstStyle/>
          <a:p>
            <a:pPr algn="just">
              <a:lnSpc>
                <a:spcPct val="150000"/>
              </a:lnSpc>
            </a:pPr>
            <a:r>
              <a:rPr lang="en-US" sz="2400" dirty="0">
                <a:solidFill>
                  <a:schemeClr val="bg1"/>
                </a:solidFill>
                <a:latin typeface="Times New Roman" panose="02020603050405020304" pitchFamily="18" charset="0"/>
                <a:cs typeface="Times New Roman" panose="02020603050405020304" pitchFamily="18" charset="0"/>
              </a:rPr>
              <a:t>Real-world breaches:</a:t>
            </a:r>
          </a:p>
          <a:p>
            <a:pPr algn="just">
              <a:lnSpc>
                <a:spcPct val="150000"/>
              </a:lnSpc>
            </a:pPr>
            <a:r>
              <a:rPr lang="en-US" sz="2400" dirty="0">
                <a:solidFill>
                  <a:schemeClr val="bg1"/>
                </a:solidFill>
                <a:latin typeface="Times New Roman" panose="02020603050405020304" pitchFamily="18" charset="0"/>
                <a:cs typeface="Times New Roman" panose="02020603050405020304" pitchFamily="18" charset="0"/>
              </a:rPr>
              <a:t>LinkedIn (2012): LinkedIn, with 165 million users in 2012, stored professional details like resumes, connections, and private messages (e.g., job offers). The breach exposed 117 million email addresses and hashed passwords, initially thought to be only 6.5 million. Hackers could access accounts, alter profiles, or send fraudulent messages, damaging users’ careers and reputations.</a:t>
            </a:r>
            <a:br>
              <a:rPr lang="en-US" sz="2400" dirty="0">
                <a:solidFill>
                  <a:schemeClr val="bg1"/>
                </a:solidFill>
                <a:latin typeface="Times New Roman" panose="02020603050405020304" pitchFamily="18" charset="0"/>
                <a:cs typeface="Times New Roman" panose="02020603050405020304" pitchFamily="18" charset="0"/>
              </a:rPr>
            </a:br>
            <a:endParaRPr lang="en-US" sz="2400" dirty="0">
              <a:solidFill>
                <a:schemeClr val="bg1"/>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5676900" y="1485610"/>
            <a:ext cx="8001000" cy="1200329"/>
          </a:xfrm>
          <a:prstGeom prst="rect">
            <a:avLst/>
          </a:prstGeom>
          <a:noFill/>
        </p:spPr>
        <p:txBody>
          <a:bodyPr wrap="square" rtlCol="0">
            <a:spAutoFit/>
          </a:bodyPr>
          <a:lstStyle/>
          <a:p>
            <a:pPr algn="just"/>
            <a:r>
              <a:rPr lang="en-US" sz="2400" dirty="0">
                <a:solidFill>
                  <a:schemeClr val="bg1"/>
                </a:solidFill>
                <a:latin typeface="Times New Roman" panose="02020603050405020304" pitchFamily="18" charset="0"/>
                <a:cs typeface="Times New Roman" panose="02020603050405020304" pitchFamily="18" charset="0"/>
              </a:rPr>
              <a:t>Passwords are the first line of defense against unauthorized access to personal data.</a:t>
            </a:r>
          </a:p>
          <a:p>
            <a:pPr algn="just"/>
            <a:endParaRPr lang="en-US" sz="2400" dirty="0">
              <a:solidFill>
                <a:schemeClr val="bg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15925800" y="4152900"/>
            <a:ext cx="1905000" cy="1938992"/>
          </a:xfrm>
          <a:prstGeom prst="rect">
            <a:avLst/>
          </a:prstGeom>
          <a:noFill/>
          <a:effectLst>
            <a:glow rad="228600">
              <a:schemeClr val="accent4">
                <a:satMod val="175000"/>
                <a:alpha val="40000"/>
              </a:schemeClr>
            </a:glow>
          </a:effectLst>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***Weak passwords make accounts easy to hack.</a:t>
            </a:r>
          </a:p>
        </p:txBody>
      </p:sp>
      <p:sp>
        <p:nvSpPr>
          <p:cNvPr id="9" name="TextBox 8"/>
          <p:cNvSpPr txBox="1"/>
          <p:nvPr/>
        </p:nvSpPr>
        <p:spPr>
          <a:xfrm>
            <a:off x="3276600" y="8044829"/>
            <a:ext cx="10185952" cy="830997"/>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DISCUSSION: Ask students what could happen if someone got into their school email or Instagram or Facebook accounts(social media accounts).</a:t>
            </a:r>
          </a:p>
        </p:txBody>
      </p:sp>
    </p:spTree>
    <p:extLst>
      <p:ext uri="{BB962C8B-B14F-4D97-AF65-F5344CB8AC3E}">
        <p14:creationId xmlns:p14="http://schemas.microsoft.com/office/powerpoint/2010/main" val="21553801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2060F"/>
        </a:solidFill>
        <a:effectLst/>
      </p:bgPr>
    </p:bg>
    <p:spTree>
      <p:nvGrpSpPr>
        <p:cNvPr id="1" name=""/>
        <p:cNvGrpSpPr/>
        <p:nvPr/>
      </p:nvGrpSpPr>
      <p:grpSpPr>
        <a:xfrm>
          <a:off x="0" y="0"/>
          <a:ext cx="0" cy="0"/>
          <a:chOff x="0" y="0"/>
          <a:chExt cx="0" cy="0"/>
        </a:xfrm>
      </p:grpSpPr>
      <p:sp>
        <p:nvSpPr>
          <p:cNvPr id="14" name="Freeform 14"/>
          <p:cNvSpPr/>
          <p:nvPr/>
        </p:nvSpPr>
        <p:spPr>
          <a:xfrm>
            <a:off x="-2673426" y="8793922"/>
            <a:ext cx="6385195" cy="928756"/>
          </a:xfrm>
          <a:custGeom>
            <a:avLst/>
            <a:gdLst/>
            <a:ahLst/>
            <a:cxnLst/>
            <a:rect l="l" t="t" r="r" b="b"/>
            <a:pathLst>
              <a:path w="6385195" h="928756">
                <a:moveTo>
                  <a:pt x="0" y="0"/>
                </a:moveTo>
                <a:lnTo>
                  <a:pt x="6385194" y="0"/>
                </a:lnTo>
                <a:lnTo>
                  <a:pt x="6385194" y="928756"/>
                </a:lnTo>
                <a:lnTo>
                  <a:pt x="0" y="9287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15"/>
          <p:cNvSpPr/>
          <p:nvPr/>
        </p:nvSpPr>
        <p:spPr>
          <a:xfrm rot="-10800000">
            <a:off x="4114800" y="323850"/>
            <a:ext cx="6385195" cy="928756"/>
          </a:xfrm>
          <a:custGeom>
            <a:avLst/>
            <a:gdLst/>
            <a:ahLst/>
            <a:cxnLst/>
            <a:rect l="l" t="t" r="r" b="b"/>
            <a:pathLst>
              <a:path w="6385195" h="928756">
                <a:moveTo>
                  <a:pt x="0" y="0"/>
                </a:moveTo>
                <a:lnTo>
                  <a:pt x="6385195" y="0"/>
                </a:lnTo>
                <a:lnTo>
                  <a:pt x="6385195" y="928756"/>
                </a:lnTo>
                <a:lnTo>
                  <a:pt x="0" y="9287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Freeform 19"/>
          <p:cNvSpPr/>
          <p:nvPr/>
        </p:nvSpPr>
        <p:spPr>
          <a:xfrm>
            <a:off x="15163800" y="342900"/>
            <a:ext cx="2286000" cy="2000250"/>
          </a:xfrm>
          <a:custGeom>
            <a:avLst/>
            <a:gdLst/>
            <a:ahLst/>
            <a:cxnLst/>
            <a:rect l="l" t="t" r="r" b="b"/>
            <a:pathLst>
              <a:path w="1005961" h="775504">
                <a:moveTo>
                  <a:pt x="0" y="0"/>
                </a:moveTo>
                <a:lnTo>
                  <a:pt x="1005960" y="0"/>
                </a:lnTo>
                <a:lnTo>
                  <a:pt x="1005960" y="775505"/>
                </a:lnTo>
                <a:lnTo>
                  <a:pt x="0" y="7755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1" name="TextBox 30"/>
          <p:cNvSpPr txBox="1"/>
          <p:nvPr/>
        </p:nvSpPr>
        <p:spPr>
          <a:xfrm>
            <a:off x="152400" y="1638300"/>
            <a:ext cx="6629400" cy="646331"/>
          </a:xfrm>
          <a:prstGeom prst="rect">
            <a:avLst/>
          </a:prstGeom>
          <a:noFill/>
        </p:spPr>
        <p:txBody>
          <a:bodyPr wrap="square" rtlCol="0">
            <a:spAutoFit/>
          </a:bodyPr>
          <a:lstStyle/>
          <a:p>
            <a:r>
              <a:rPr lang="en-US" sz="36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COMMON WEAK PASSWORDS</a:t>
            </a:r>
          </a:p>
        </p:txBody>
      </p:sp>
      <p:sp>
        <p:nvSpPr>
          <p:cNvPr id="32" name="TextBox 31"/>
          <p:cNvSpPr txBox="1"/>
          <p:nvPr/>
        </p:nvSpPr>
        <p:spPr>
          <a:xfrm>
            <a:off x="519171" y="2630788"/>
            <a:ext cx="5181600" cy="2795958"/>
          </a:xfrm>
          <a:prstGeom prst="rect">
            <a:avLst/>
          </a:prstGeom>
          <a:solidFill>
            <a:schemeClr val="tx2">
              <a:lumMod val="50000"/>
            </a:schemeClr>
          </a:solidFill>
          <a:effectLst>
            <a:glow rad="139700">
              <a:schemeClr val="accent4">
                <a:satMod val="175000"/>
                <a:alpha val="40000"/>
              </a:schemeClr>
            </a:glow>
          </a:effectLst>
        </p:spPr>
        <p:txBody>
          <a:bodyPr wrap="square" rtlCol="0">
            <a:spAutoFit/>
          </a:bodyPr>
          <a:lstStyle/>
          <a:p>
            <a:pPr marL="342900" indent="-342900" algn="just">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123456</a:t>
            </a:r>
          </a:p>
          <a:p>
            <a:pPr marL="342900" indent="-342900" algn="just">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password</a:t>
            </a:r>
          </a:p>
          <a:p>
            <a:pPr marL="342900" indent="-342900" algn="just">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john2005</a:t>
            </a:r>
          </a:p>
          <a:p>
            <a:pPr marL="342900" indent="-342900" algn="just">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Mydog123</a:t>
            </a:r>
          </a:p>
          <a:p>
            <a:pPr marL="342900" indent="-342900" algn="just">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**These passwords are easy to guess</a:t>
            </a:r>
          </a:p>
        </p:txBody>
      </p:sp>
      <p:sp>
        <p:nvSpPr>
          <p:cNvPr id="33" name="TextBox 32"/>
          <p:cNvSpPr txBox="1"/>
          <p:nvPr/>
        </p:nvSpPr>
        <p:spPr>
          <a:xfrm>
            <a:off x="7307397" y="4381500"/>
            <a:ext cx="8534400" cy="646331"/>
          </a:xfrm>
          <a:prstGeom prst="rect">
            <a:avLst/>
          </a:prstGeom>
          <a:noFill/>
        </p:spPr>
        <p:txBody>
          <a:bodyPr wrap="square" rtlCol="0">
            <a:spAutoFit/>
          </a:bodyPr>
          <a:lstStyle/>
          <a:p>
            <a:r>
              <a:rPr lang="en-US" sz="3600" dirty="0">
                <a:solidFill>
                  <a:schemeClr val="bg1"/>
                </a:solidFill>
                <a:latin typeface="Times New Roman" panose="02020603050405020304" pitchFamily="18" charset="0"/>
                <a:cs typeface="Times New Roman" panose="02020603050405020304" pitchFamily="18" charset="0"/>
              </a:rPr>
              <a:t>WHAT MAKES A STRONG PASSWORD?</a:t>
            </a:r>
          </a:p>
        </p:txBody>
      </p:sp>
      <p:sp>
        <p:nvSpPr>
          <p:cNvPr id="34" name="TextBox 33"/>
          <p:cNvSpPr txBox="1"/>
          <p:nvPr/>
        </p:nvSpPr>
        <p:spPr>
          <a:xfrm>
            <a:off x="7688397" y="5337157"/>
            <a:ext cx="8153400" cy="2795958"/>
          </a:xfrm>
          <a:prstGeom prst="rect">
            <a:avLst/>
          </a:prstGeom>
          <a:solidFill>
            <a:schemeClr val="tx2">
              <a:lumMod val="50000"/>
            </a:schemeClr>
          </a:solidFill>
          <a:effectLst>
            <a:glow rad="139700">
              <a:schemeClr val="accent4">
                <a:satMod val="175000"/>
                <a:alpha val="40000"/>
              </a:schemeClr>
            </a:glow>
          </a:effectLst>
        </p:spPr>
        <p:txBody>
          <a:bodyPr wrap="square" rtlCol="0">
            <a:spAutoFit/>
          </a:bodyPr>
          <a:lstStyle/>
          <a:p>
            <a:pPr marL="285750" indent="-285750">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 At least 12 characters long</a:t>
            </a:r>
          </a:p>
          <a:p>
            <a:pPr marL="285750" indent="-285750">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Includes uppercase and lowercase letters</a:t>
            </a:r>
          </a:p>
          <a:p>
            <a:pPr marL="285750" indent="-285750">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Use numbers and symbols</a:t>
            </a:r>
          </a:p>
          <a:p>
            <a:pPr marL="285750" indent="-285750">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Avoid personal info (e.g., names, birthdays)</a:t>
            </a:r>
          </a:p>
          <a:p>
            <a:pPr marL="285750" indent="-285750">
              <a:lnSpc>
                <a:spcPct val="150000"/>
              </a:lnSpc>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Use passphrases: Combine unrelated words.</a:t>
            </a:r>
          </a:p>
        </p:txBody>
      </p:sp>
      <p:sp>
        <p:nvSpPr>
          <p:cNvPr id="35" name="TextBox 34"/>
          <p:cNvSpPr txBox="1"/>
          <p:nvPr/>
        </p:nvSpPr>
        <p:spPr>
          <a:xfrm>
            <a:off x="6358798" y="8658135"/>
            <a:ext cx="10812597" cy="1200329"/>
          </a:xfrm>
          <a:prstGeom prst="rect">
            <a:avLst/>
          </a:prstGeom>
          <a:noFill/>
        </p:spPr>
        <p:txBody>
          <a:bodyPr wrap="square" rtlCol="0">
            <a:spAutoFit/>
          </a:bodyPr>
          <a:lstStyle/>
          <a:p>
            <a:r>
              <a:rPr lang="en-US" sz="2400" b="1"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EXAMPLES OF STRONG PASSWORDS; </a:t>
            </a:r>
            <a:r>
              <a:rPr lang="en-US" sz="2400" dirty="0">
                <a:solidFill>
                  <a:schemeClr val="bg1"/>
                </a:solidFill>
              </a:rPr>
              <a:t>O</a:t>
            </a:r>
            <a:r>
              <a:rPr lang="en-US" sz="2400" dirty="0">
                <a:solidFill>
                  <a:schemeClr val="bg1"/>
                </a:solidFill>
                <a:latin typeface="Times New Roman" panose="02020603050405020304" pitchFamily="18" charset="0"/>
                <a:cs typeface="Times New Roman" panose="02020603050405020304" pitchFamily="18" charset="0"/>
              </a:rPr>
              <a:t>cean!Wave37%, CoffeeTime@8am, BananaCactus!47River</a:t>
            </a:r>
          </a:p>
          <a:p>
            <a:endParaRPr lang="en-US" sz="2400" b="1"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2060F"/>
        </a:solidFill>
        <a:effectLst/>
      </p:bgPr>
    </p:bg>
    <p:spTree>
      <p:nvGrpSpPr>
        <p:cNvPr id="1" name=""/>
        <p:cNvGrpSpPr/>
        <p:nvPr/>
      </p:nvGrpSpPr>
      <p:grpSpPr>
        <a:xfrm>
          <a:off x="0" y="0"/>
          <a:ext cx="0" cy="0"/>
          <a:chOff x="0" y="0"/>
          <a:chExt cx="0" cy="0"/>
        </a:xfrm>
      </p:grpSpPr>
      <p:sp>
        <p:nvSpPr>
          <p:cNvPr id="23" name="Text Placeholder 22"/>
          <p:cNvSpPr>
            <a:spLocks noGrp="1"/>
          </p:cNvSpPr>
          <p:nvPr>
            <p:ph type="body" idx="1"/>
          </p:nvPr>
        </p:nvSpPr>
        <p:spPr>
          <a:xfrm>
            <a:off x="476250" y="861219"/>
            <a:ext cx="8362950" cy="993775"/>
          </a:xfrm>
        </p:spPr>
        <p:txBody>
          <a:bodyPr>
            <a:noAutofit/>
          </a:bodyPr>
          <a:lstStyle/>
          <a:p>
            <a:pPr algn="ctr"/>
            <a:r>
              <a:rPr lang="en-US" sz="36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INTRODUCTION TO BITWARDEN</a:t>
            </a:r>
          </a:p>
        </p:txBody>
      </p:sp>
      <p:sp>
        <p:nvSpPr>
          <p:cNvPr id="30" name="Content Placeholder 29"/>
          <p:cNvSpPr>
            <a:spLocks noGrp="1"/>
          </p:cNvSpPr>
          <p:nvPr>
            <p:ph sz="half" idx="2"/>
          </p:nvPr>
        </p:nvSpPr>
        <p:spPr>
          <a:xfrm>
            <a:off x="990600" y="2212974"/>
            <a:ext cx="7620000" cy="6737352"/>
          </a:xfrm>
          <a:solidFill>
            <a:schemeClr val="tx2">
              <a:lumMod val="50000"/>
            </a:schemeClr>
          </a:solidFill>
          <a:effectLst>
            <a:glow rad="139700">
              <a:schemeClr val="accent4">
                <a:satMod val="175000"/>
                <a:alpha val="40000"/>
              </a:schemeClr>
            </a:glow>
          </a:effectLst>
        </p:spPr>
        <p:txBody>
          <a:bodyPr>
            <a:normAutofit/>
          </a:bodyPr>
          <a:lstStyle/>
          <a:p>
            <a:pPr algn="just">
              <a:lnSpc>
                <a:spcPct val="150000"/>
              </a:lnSpc>
              <a:buFont typeface="Wingdings" panose="05000000000000000000" pitchFamily="2" charset="2"/>
              <a:buChar char="v"/>
            </a:pPr>
            <a:r>
              <a:rPr lang="en-US" dirty="0" err="1">
                <a:solidFill>
                  <a:schemeClr val="bg1"/>
                </a:solidFill>
                <a:latin typeface="Times New Roman" panose="02020603050405020304" pitchFamily="18" charset="0"/>
                <a:cs typeface="Times New Roman" panose="02020603050405020304" pitchFamily="18" charset="0"/>
              </a:rPr>
              <a:t>Bitwarden</a:t>
            </a:r>
            <a:r>
              <a:rPr lang="en-US" dirty="0">
                <a:solidFill>
                  <a:schemeClr val="bg1"/>
                </a:solidFill>
                <a:latin typeface="Times New Roman" panose="02020603050405020304" pitchFamily="18" charset="0"/>
                <a:cs typeface="Times New Roman" panose="02020603050405020304" pitchFamily="18" charset="0"/>
              </a:rPr>
              <a:t> is a free password manager, a secure open source password manager that:</a:t>
            </a:r>
          </a:p>
          <a:p>
            <a:pPr marL="514350" indent="-514350" algn="just">
              <a:lnSpc>
                <a:spcPct val="150000"/>
              </a:lnSpc>
              <a:buFont typeface="+mj-lt"/>
              <a:buAutoNum type="arabicPeriod"/>
            </a:pPr>
            <a:r>
              <a:rPr lang="en-US" dirty="0">
                <a:solidFill>
                  <a:schemeClr val="bg1"/>
                </a:solidFill>
                <a:latin typeface="Times New Roman" panose="02020603050405020304" pitchFamily="18" charset="0"/>
                <a:cs typeface="Times New Roman" panose="02020603050405020304" pitchFamily="18" charset="0"/>
              </a:rPr>
              <a:t>Stores and manages passwords safely</a:t>
            </a:r>
          </a:p>
          <a:p>
            <a:pPr marL="514350" indent="-514350" algn="just">
              <a:lnSpc>
                <a:spcPct val="150000"/>
              </a:lnSpc>
              <a:buFont typeface="+mj-lt"/>
              <a:buAutoNum type="arabicPeriod"/>
            </a:pPr>
            <a:r>
              <a:rPr lang="en-US" dirty="0">
                <a:solidFill>
                  <a:schemeClr val="bg1"/>
                </a:solidFill>
                <a:latin typeface="Times New Roman" panose="02020603050405020304" pitchFamily="18" charset="0"/>
                <a:cs typeface="Times New Roman" panose="02020603050405020304" pitchFamily="18" charset="0"/>
              </a:rPr>
              <a:t>Generates strong passwords</a:t>
            </a:r>
          </a:p>
          <a:p>
            <a:pPr marL="514350" indent="-514350" algn="just">
              <a:lnSpc>
                <a:spcPct val="150000"/>
              </a:lnSpc>
              <a:buFont typeface="+mj-lt"/>
              <a:buAutoNum type="arabicPeriod"/>
            </a:pPr>
            <a:r>
              <a:rPr lang="en-US" dirty="0">
                <a:solidFill>
                  <a:schemeClr val="bg1"/>
                </a:solidFill>
                <a:latin typeface="Times New Roman" panose="02020603050405020304" pitchFamily="18" charset="0"/>
                <a:cs typeface="Times New Roman" panose="02020603050405020304" pitchFamily="18" charset="0"/>
              </a:rPr>
              <a:t>Sync your passwords across multiple devices</a:t>
            </a:r>
          </a:p>
          <a:p>
            <a:pPr marL="0" indent="0" algn="just">
              <a:lnSpc>
                <a:spcPct val="150000"/>
              </a:lnSpc>
              <a:buNone/>
            </a:pPr>
            <a:r>
              <a:rPr lang="en-US" dirty="0">
                <a:solidFill>
                  <a:schemeClr val="bg1"/>
                </a:solidFill>
                <a:latin typeface="Times New Roman" panose="02020603050405020304" pitchFamily="18" charset="0"/>
                <a:cs typeface="Times New Roman" panose="02020603050405020304" pitchFamily="18" charset="0"/>
                <a:hlinkClick r:id="rId2"/>
              </a:rPr>
              <a:t>Best Password Manager for Business, Enterprise &amp; Personal | </a:t>
            </a:r>
            <a:r>
              <a:rPr lang="en-US" dirty="0" err="1">
                <a:solidFill>
                  <a:schemeClr val="bg1"/>
                </a:solidFill>
                <a:latin typeface="Times New Roman" panose="02020603050405020304" pitchFamily="18" charset="0"/>
                <a:cs typeface="Times New Roman" panose="02020603050405020304" pitchFamily="18" charset="0"/>
                <a:hlinkClick r:id="rId2"/>
              </a:rPr>
              <a:t>Bitwarden</a:t>
            </a:r>
            <a:endParaRPr lang="en-US" dirty="0">
              <a:solidFill>
                <a:schemeClr val="bg1"/>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v"/>
            </a:pPr>
            <a:r>
              <a:rPr lang="en-US" b="1" dirty="0">
                <a:solidFill>
                  <a:schemeClr val="bg1"/>
                </a:solidFill>
                <a:latin typeface="Times New Roman" panose="02020603050405020304" pitchFamily="18" charset="0"/>
                <a:cs typeface="Times New Roman" panose="02020603050405020304" pitchFamily="18" charset="0"/>
              </a:rPr>
              <a:t>Access the Guide </a:t>
            </a:r>
            <a:r>
              <a:rPr lang="en-US"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hlinkClick r:id="rId3"/>
              </a:rPr>
              <a:t>https://bitwarden.com/help/get-started-individual-user/</a:t>
            </a:r>
            <a:endParaRPr lang="en-US" dirty="0">
              <a:solidFill>
                <a:schemeClr val="bg1"/>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v"/>
            </a:pPr>
            <a:r>
              <a:rPr lang="en-US" b="1" dirty="0">
                <a:solidFill>
                  <a:schemeClr val="bg1"/>
                </a:solidFill>
                <a:latin typeface="Times New Roman" panose="02020603050405020304" pitchFamily="18" charset="0"/>
                <a:cs typeface="Times New Roman" panose="02020603050405020304" pitchFamily="18" charset="0"/>
              </a:rPr>
              <a:t>For a visual walkthrough </a:t>
            </a:r>
            <a:r>
              <a:rPr lang="en-US"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hlinkClick r:id="rId4"/>
              </a:rPr>
              <a:t>https://youtu.be/OkYKb0Sx-XA?si=2ZOb68rkOZXojlHY</a:t>
            </a:r>
            <a:endParaRPr lang="en-US" dirty="0">
              <a:solidFill>
                <a:schemeClr val="bg1"/>
              </a:solidFill>
              <a:latin typeface="Times New Roman" panose="02020603050405020304" pitchFamily="18" charset="0"/>
              <a:cs typeface="Times New Roman" panose="02020603050405020304" pitchFamily="18" charset="0"/>
            </a:endParaRPr>
          </a:p>
          <a:p>
            <a:pPr marL="0" indent="0" algn="just">
              <a:lnSpc>
                <a:spcPct val="150000"/>
              </a:lnSpc>
              <a:buNone/>
            </a:pPr>
            <a:endParaRPr lang="en-US" dirty="0">
              <a:solidFill>
                <a:schemeClr val="bg1"/>
              </a:solidFill>
              <a:latin typeface="Times New Roman" panose="02020603050405020304" pitchFamily="18" charset="0"/>
              <a:cs typeface="Times New Roman" panose="02020603050405020304" pitchFamily="18" charset="0"/>
            </a:endParaRPr>
          </a:p>
        </p:txBody>
      </p:sp>
      <p:sp>
        <p:nvSpPr>
          <p:cNvPr id="31" name="Text Placeholder 30"/>
          <p:cNvSpPr>
            <a:spLocks noGrp="1"/>
          </p:cNvSpPr>
          <p:nvPr>
            <p:ph type="body" sz="quarter" idx="3"/>
          </p:nvPr>
        </p:nvSpPr>
        <p:spPr>
          <a:xfrm>
            <a:off x="10668000" y="2212974"/>
            <a:ext cx="5562600" cy="1020762"/>
          </a:xfrm>
        </p:spPr>
        <p:txBody>
          <a:bodyPr>
            <a:noAutofit/>
          </a:bodyPr>
          <a:lstStyle/>
          <a:p>
            <a:r>
              <a:rPr lang="en-US" sz="3600" i="1" dirty="0">
                <a:solidFill>
                  <a:schemeClr val="bg1"/>
                </a:solidFill>
                <a:latin typeface="Times New Roman" panose="02020603050405020304" pitchFamily="18" charset="0"/>
                <a:cs typeface="Times New Roman" panose="02020603050405020304" pitchFamily="18" charset="0"/>
              </a:rPr>
              <a:t>Interactive Group Activity: Password Analyzer</a:t>
            </a:r>
          </a:p>
        </p:txBody>
      </p:sp>
      <p:sp>
        <p:nvSpPr>
          <p:cNvPr id="32" name="Content Placeholder 31"/>
          <p:cNvSpPr>
            <a:spLocks noGrp="1"/>
          </p:cNvSpPr>
          <p:nvPr>
            <p:ph sz="quarter" idx="4"/>
          </p:nvPr>
        </p:nvSpPr>
        <p:spPr>
          <a:xfrm>
            <a:off x="12344400" y="3543300"/>
            <a:ext cx="5486400" cy="5407026"/>
          </a:xfrm>
          <a:solidFill>
            <a:schemeClr val="tx2">
              <a:lumMod val="50000"/>
            </a:schemeClr>
          </a:solidFill>
        </p:spPr>
        <p:txBody>
          <a:bodyPr/>
          <a:lstStyle/>
          <a:p>
            <a:pPr>
              <a:lnSpc>
                <a:spcPct val="150000"/>
              </a:lnSpc>
            </a:pPr>
            <a:endParaRPr lang="en-US" dirty="0">
              <a:solidFill>
                <a:schemeClr val="bg1"/>
              </a:solidFill>
              <a:latin typeface="Times New Roman" panose="02020603050405020304" pitchFamily="18" charset="0"/>
              <a:cs typeface="Times New Roman" panose="02020603050405020304" pitchFamily="18" charset="0"/>
            </a:endParaRPr>
          </a:p>
          <a:p>
            <a:pPr>
              <a:lnSpc>
                <a:spcPct val="150000"/>
              </a:lnSpc>
            </a:pPr>
            <a:r>
              <a:rPr lang="en-US" dirty="0">
                <a:solidFill>
                  <a:schemeClr val="bg1"/>
                </a:solidFill>
                <a:latin typeface="Times New Roman" panose="02020603050405020304" pitchFamily="18" charset="0"/>
                <a:cs typeface="Times New Roman" panose="02020603050405020304" pitchFamily="18" charset="0"/>
              </a:rPr>
              <a:t> Form small groups of 3–4 students</a:t>
            </a:r>
          </a:p>
          <a:p>
            <a:pPr>
              <a:lnSpc>
                <a:spcPct val="150000"/>
              </a:lnSpc>
            </a:pPr>
            <a:r>
              <a:rPr lang="en-US" dirty="0">
                <a:solidFill>
                  <a:schemeClr val="bg1"/>
                </a:solidFill>
                <a:latin typeface="Times New Roman" panose="02020603050405020304" pitchFamily="18" charset="0"/>
                <a:cs typeface="Times New Roman" panose="02020603050405020304" pitchFamily="18" charset="0"/>
              </a:rPr>
              <a:t>Task: Create three passwords as a team</a:t>
            </a:r>
          </a:p>
          <a:p>
            <a:pPr>
              <a:lnSpc>
                <a:spcPct val="150000"/>
              </a:lnSpc>
            </a:pPr>
            <a:r>
              <a:rPr lang="en-US" dirty="0">
                <a:solidFill>
                  <a:schemeClr val="bg1"/>
                </a:solidFill>
                <a:latin typeface="Times New Roman" panose="02020603050405020304" pitchFamily="18" charset="0"/>
                <a:cs typeface="Times New Roman" panose="02020603050405020304" pitchFamily="18" charset="0"/>
              </a:rPr>
              <a:t>Exchange and evaluate each other's passwords using a scoring sheet (1–5)</a:t>
            </a:r>
          </a:p>
          <a:p>
            <a:pPr>
              <a:lnSpc>
                <a:spcPct val="150000"/>
              </a:lnSpc>
            </a:pPr>
            <a:r>
              <a:rPr lang="en-US" dirty="0">
                <a:solidFill>
                  <a:schemeClr val="bg1"/>
                </a:solidFill>
                <a:latin typeface="Times New Roman" panose="02020603050405020304" pitchFamily="18" charset="0"/>
                <a:cs typeface="Times New Roman" panose="02020603050405020304" pitchFamily="18" charset="0"/>
              </a:rPr>
              <a:t>Discuss what made some passwords stronger than others</a:t>
            </a:r>
          </a:p>
        </p:txBody>
      </p:sp>
      <p:cxnSp>
        <p:nvCxnSpPr>
          <p:cNvPr id="34" name="Straight Connector 33"/>
          <p:cNvCxnSpPr/>
          <p:nvPr/>
        </p:nvCxnSpPr>
        <p:spPr>
          <a:xfrm>
            <a:off x="9906000" y="0"/>
            <a:ext cx="152400" cy="10287000"/>
          </a:xfrm>
          <a:prstGeom prst="line">
            <a:avLst/>
          </a:prstGeom>
          <a:ln>
            <a:solidFill>
              <a:schemeClr val="tx2">
                <a:lumMod val="60000"/>
                <a:lumOff val="40000"/>
              </a:schemeClr>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95412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2060F"/>
        </a:solidFill>
        <a:effectLst/>
      </p:bgPr>
    </p:bg>
    <p:spTree>
      <p:nvGrpSpPr>
        <p:cNvPr id="1" name=""/>
        <p:cNvGrpSpPr/>
        <p:nvPr/>
      </p:nvGrpSpPr>
      <p:grpSpPr>
        <a:xfrm>
          <a:off x="0" y="0"/>
          <a:ext cx="0" cy="0"/>
          <a:chOff x="0" y="0"/>
          <a:chExt cx="0" cy="0"/>
        </a:xfrm>
      </p:grpSpPr>
      <p:sp>
        <p:nvSpPr>
          <p:cNvPr id="14" name="Freeform 14"/>
          <p:cNvSpPr/>
          <p:nvPr/>
        </p:nvSpPr>
        <p:spPr>
          <a:xfrm>
            <a:off x="-2673426" y="8793922"/>
            <a:ext cx="6385195" cy="928756"/>
          </a:xfrm>
          <a:custGeom>
            <a:avLst/>
            <a:gdLst/>
            <a:ahLst/>
            <a:cxnLst/>
            <a:rect l="l" t="t" r="r" b="b"/>
            <a:pathLst>
              <a:path w="6385195" h="928756">
                <a:moveTo>
                  <a:pt x="0" y="0"/>
                </a:moveTo>
                <a:lnTo>
                  <a:pt x="6385194" y="0"/>
                </a:lnTo>
                <a:lnTo>
                  <a:pt x="6385194" y="928756"/>
                </a:lnTo>
                <a:lnTo>
                  <a:pt x="0" y="9287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15"/>
          <p:cNvSpPr/>
          <p:nvPr/>
        </p:nvSpPr>
        <p:spPr>
          <a:xfrm rot="-10800000">
            <a:off x="3855109" y="90597"/>
            <a:ext cx="6385195" cy="928756"/>
          </a:xfrm>
          <a:custGeom>
            <a:avLst/>
            <a:gdLst/>
            <a:ahLst/>
            <a:cxnLst/>
            <a:rect l="l" t="t" r="r" b="b"/>
            <a:pathLst>
              <a:path w="6385195" h="928756">
                <a:moveTo>
                  <a:pt x="0" y="0"/>
                </a:moveTo>
                <a:lnTo>
                  <a:pt x="6385195" y="0"/>
                </a:lnTo>
                <a:lnTo>
                  <a:pt x="6385195" y="928756"/>
                </a:lnTo>
                <a:lnTo>
                  <a:pt x="0" y="9287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Freeform 18"/>
          <p:cNvSpPr/>
          <p:nvPr/>
        </p:nvSpPr>
        <p:spPr>
          <a:xfrm>
            <a:off x="14478000" y="564321"/>
            <a:ext cx="3137704" cy="1912179"/>
          </a:xfrm>
          <a:custGeom>
            <a:avLst/>
            <a:gdLst/>
            <a:ahLst/>
            <a:cxnLst/>
            <a:rect l="l" t="t" r="r" b="b"/>
            <a:pathLst>
              <a:path w="775504" h="775504">
                <a:moveTo>
                  <a:pt x="0" y="0"/>
                </a:moveTo>
                <a:lnTo>
                  <a:pt x="775504" y="0"/>
                </a:lnTo>
                <a:lnTo>
                  <a:pt x="775504" y="775504"/>
                </a:lnTo>
                <a:lnTo>
                  <a:pt x="0" y="7755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Text Placeholder 8"/>
          <p:cNvSpPr>
            <a:spLocks noGrp="1"/>
          </p:cNvSpPr>
          <p:nvPr>
            <p:ph type="body" idx="1"/>
          </p:nvPr>
        </p:nvSpPr>
        <p:spPr>
          <a:xfrm>
            <a:off x="5857093" y="2571750"/>
            <a:ext cx="4364161" cy="5955975"/>
          </a:xfrm>
          <a:ln>
            <a:solidFill>
              <a:schemeClr val="tx2">
                <a:lumMod val="50000"/>
              </a:schemeClr>
            </a:solidFill>
          </a:ln>
        </p:spPr>
        <p:txBody>
          <a:bodyPr>
            <a:noAutofit/>
          </a:bodyPr>
          <a:lstStyle/>
          <a:p>
            <a:pPr>
              <a:lnSpc>
                <a:spcPct val="150000"/>
              </a:lnSpc>
            </a:pPr>
            <a:r>
              <a:rPr lang="en-US" i="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QUIZ OR ONLINE GAME</a:t>
            </a:r>
          </a:p>
          <a:p>
            <a:pPr marL="342900" indent="-342900">
              <a:lnSpc>
                <a:spcPct val="150000"/>
              </a:lnSpc>
              <a:buFont typeface="Wingdings" panose="05000000000000000000" pitchFamily="2" charset="2"/>
              <a:buChar char="v"/>
            </a:pPr>
            <a:r>
              <a:rPr lang="en-US" b="0" dirty="0">
                <a:solidFill>
                  <a:schemeClr val="bg1"/>
                </a:solidFill>
                <a:latin typeface="Times New Roman" panose="02020603050405020304" pitchFamily="18" charset="0"/>
                <a:cs typeface="Times New Roman" panose="02020603050405020304" pitchFamily="18" charset="0"/>
              </a:rPr>
              <a:t>Check through google form in quizzes section  </a:t>
            </a:r>
          </a:p>
          <a:p>
            <a:pPr marL="342900" indent="-342900">
              <a:lnSpc>
                <a:spcPct val="150000"/>
              </a:lnSpc>
              <a:buFont typeface="Wingdings" panose="05000000000000000000" pitchFamily="2" charset="2"/>
              <a:buChar char="v"/>
            </a:pPr>
            <a:r>
              <a:rPr lang="en-US" b="0" dirty="0">
                <a:solidFill>
                  <a:schemeClr val="bg1"/>
                </a:solidFill>
                <a:latin typeface="Times New Roman" panose="02020603050405020304" pitchFamily="18" charset="0"/>
                <a:cs typeface="Times New Roman" panose="02020603050405020304" pitchFamily="18" charset="0"/>
              </a:rPr>
              <a:t> Sample Questions:</a:t>
            </a:r>
          </a:p>
          <a:p>
            <a:pPr>
              <a:lnSpc>
                <a:spcPct val="150000"/>
              </a:lnSpc>
            </a:pPr>
            <a:r>
              <a:rPr lang="en-US" b="0" dirty="0">
                <a:solidFill>
                  <a:schemeClr val="bg1"/>
                </a:solidFill>
                <a:latin typeface="Times New Roman" panose="02020603050405020304" pitchFamily="18" charset="0"/>
                <a:cs typeface="Times New Roman" panose="02020603050405020304" pitchFamily="18" charset="0"/>
              </a:rPr>
              <a:t>  - Identify the strongest password</a:t>
            </a:r>
          </a:p>
          <a:p>
            <a:pPr>
              <a:lnSpc>
                <a:spcPct val="150000"/>
              </a:lnSpc>
            </a:pPr>
            <a:r>
              <a:rPr lang="en-US" b="0" dirty="0">
                <a:solidFill>
                  <a:schemeClr val="bg1"/>
                </a:solidFill>
                <a:latin typeface="Times New Roman" panose="02020603050405020304" pitchFamily="18" charset="0"/>
                <a:cs typeface="Times New Roman" panose="02020603050405020304" pitchFamily="18" charset="0"/>
              </a:rPr>
              <a:t>  - Spot the vulnerability in a password</a:t>
            </a:r>
          </a:p>
          <a:p>
            <a:pPr>
              <a:lnSpc>
                <a:spcPct val="150000"/>
              </a:lnSpc>
            </a:pPr>
            <a:r>
              <a:rPr lang="en-US" b="0" dirty="0">
                <a:solidFill>
                  <a:schemeClr val="bg1"/>
                </a:solidFill>
                <a:latin typeface="Times New Roman" panose="02020603050405020304" pitchFamily="18" charset="0"/>
                <a:cs typeface="Times New Roman" panose="02020603050405020304" pitchFamily="18" charset="0"/>
              </a:rPr>
              <a:t>  - Understand why password reuse is risky</a:t>
            </a:r>
          </a:p>
          <a:p>
            <a:pPr>
              <a:lnSpc>
                <a:spcPct val="150000"/>
              </a:lnSpc>
            </a:pPr>
            <a:endParaRPr lang="en-US" b="0" dirty="0">
              <a:solidFill>
                <a:schemeClr val="bg1"/>
              </a:solidFill>
              <a:latin typeface="Times New Roman" panose="02020603050405020304" pitchFamily="18" charset="0"/>
              <a:cs typeface="Times New Roman" panose="02020603050405020304" pitchFamily="18" charset="0"/>
            </a:endParaRPr>
          </a:p>
        </p:txBody>
      </p:sp>
      <p:sp>
        <p:nvSpPr>
          <p:cNvPr id="20" name="Content Placeholder 19"/>
          <p:cNvSpPr>
            <a:spLocks noGrp="1"/>
          </p:cNvSpPr>
          <p:nvPr>
            <p:ph sz="quarter" idx="4"/>
          </p:nvPr>
        </p:nvSpPr>
        <p:spPr>
          <a:xfrm>
            <a:off x="11392046" y="4152899"/>
            <a:ext cx="6223658" cy="4374825"/>
          </a:xfrm>
          <a:solidFill>
            <a:schemeClr val="tx2">
              <a:lumMod val="50000"/>
            </a:schemeClr>
          </a:solidFill>
        </p:spPr>
        <p:txBody>
          <a:bodyPr>
            <a:normAutofit fontScale="92500" lnSpcReduction="10000"/>
          </a:bodyPr>
          <a:lstStyle/>
          <a:p>
            <a:pPr>
              <a:lnSpc>
                <a:spcPct val="170000"/>
              </a:lnSpc>
              <a:buFont typeface="Wingdings" panose="05000000000000000000" pitchFamily="2" charset="2"/>
              <a:buChar char="v"/>
            </a:pPr>
            <a:r>
              <a:rPr lang="en-US" dirty="0">
                <a:solidFill>
                  <a:schemeClr val="bg1"/>
                </a:solidFill>
                <a:latin typeface="Times New Roman" panose="02020603050405020304" pitchFamily="18" charset="0"/>
                <a:cs typeface="Times New Roman" panose="02020603050405020304" pitchFamily="18" charset="0"/>
              </a:rPr>
              <a:t>Recap:</a:t>
            </a:r>
          </a:p>
          <a:p>
            <a:pPr marL="0" indent="0">
              <a:lnSpc>
                <a:spcPct val="170000"/>
              </a:lnSpc>
              <a:buNone/>
            </a:pPr>
            <a:r>
              <a:rPr lang="en-US" dirty="0">
                <a:solidFill>
                  <a:schemeClr val="bg1"/>
                </a:solidFill>
                <a:latin typeface="Times New Roman" panose="02020603050405020304" pitchFamily="18" charset="0"/>
                <a:cs typeface="Times New Roman" panose="02020603050405020304" pitchFamily="18" charset="0"/>
              </a:rPr>
              <a:t>    - Passwords protect personal data</a:t>
            </a:r>
          </a:p>
          <a:p>
            <a:pPr marL="0" indent="0">
              <a:lnSpc>
                <a:spcPct val="170000"/>
              </a:lnSpc>
              <a:buNone/>
            </a:pPr>
            <a:r>
              <a:rPr lang="en-US" dirty="0">
                <a:solidFill>
                  <a:schemeClr val="bg1"/>
                </a:solidFill>
                <a:latin typeface="Times New Roman" panose="02020603050405020304" pitchFamily="18" charset="0"/>
                <a:cs typeface="Times New Roman" panose="02020603050405020304" pitchFamily="18" charset="0"/>
              </a:rPr>
              <a:t>    - Strong passwords are complex, long, and unique</a:t>
            </a:r>
          </a:p>
          <a:p>
            <a:pPr>
              <a:lnSpc>
                <a:spcPct val="170000"/>
              </a:lnSpc>
              <a:buFont typeface="Wingdings" panose="05000000000000000000" pitchFamily="2" charset="2"/>
              <a:buChar char="v"/>
            </a:pPr>
            <a:r>
              <a:rPr lang="en-US" dirty="0">
                <a:solidFill>
                  <a:schemeClr val="bg1"/>
                </a:solidFill>
                <a:latin typeface="Times New Roman" panose="02020603050405020304" pitchFamily="18" charset="0"/>
                <a:cs typeface="Times New Roman" panose="02020603050405020304" pitchFamily="18" charset="0"/>
              </a:rPr>
              <a:t>Homework:</a:t>
            </a:r>
          </a:p>
          <a:p>
            <a:pPr marL="0" indent="0">
              <a:lnSpc>
                <a:spcPct val="170000"/>
              </a:lnSpc>
              <a:buNone/>
            </a:pPr>
            <a:r>
              <a:rPr lang="en-US" dirty="0">
                <a:solidFill>
                  <a:schemeClr val="bg1"/>
                </a:solidFill>
                <a:latin typeface="Times New Roman" panose="02020603050405020304" pitchFamily="18" charset="0"/>
                <a:cs typeface="Times New Roman" panose="02020603050405020304" pitchFamily="18" charset="0"/>
              </a:rPr>
              <a:t>    - Ask a family member how they remember their passwords</a:t>
            </a:r>
          </a:p>
          <a:p>
            <a:pPr marL="0" indent="0">
              <a:lnSpc>
                <a:spcPct val="170000"/>
              </a:lnSpc>
              <a:buNone/>
            </a:pPr>
            <a:r>
              <a:rPr lang="en-US" dirty="0">
                <a:solidFill>
                  <a:schemeClr val="bg1"/>
                </a:solidFill>
                <a:latin typeface="Times New Roman" panose="02020603050405020304" pitchFamily="18" charset="0"/>
                <a:cs typeface="Times New Roman" panose="02020603050405020304" pitchFamily="18" charset="0"/>
              </a:rPr>
              <a:t>    - Reflect: How safe are your own passwords?</a:t>
            </a:r>
          </a:p>
          <a:p>
            <a:pPr>
              <a:lnSpc>
                <a:spcPct val="170000"/>
              </a:lnSpc>
              <a:buFont typeface="Wingdings" panose="05000000000000000000" pitchFamily="2" charset="2"/>
              <a:buChar char="v"/>
            </a:pPr>
            <a:endParaRPr lang="en-US" dirty="0">
              <a:solidFill>
                <a:schemeClr val="bg1"/>
              </a:solidFill>
              <a:latin typeface="Times New Roman" panose="02020603050405020304" pitchFamily="18" charset="0"/>
              <a:cs typeface="Times New Roman" panose="02020603050405020304" pitchFamily="18" charset="0"/>
            </a:endParaRPr>
          </a:p>
        </p:txBody>
      </p:sp>
      <p:sp>
        <p:nvSpPr>
          <p:cNvPr id="30" name="Oval 29"/>
          <p:cNvSpPr/>
          <p:nvPr/>
        </p:nvSpPr>
        <p:spPr>
          <a:xfrm>
            <a:off x="38101" y="4152900"/>
            <a:ext cx="4648200" cy="1846302"/>
          </a:xfrm>
          <a:prstGeom prst="ellipse">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atin typeface="Times New Roman" panose="02020603050405020304" pitchFamily="18" charset="0"/>
                <a:cs typeface="Times New Roman" panose="02020603050405020304" pitchFamily="18" charset="0"/>
              </a:rPr>
              <a:t>WRAP UP</a:t>
            </a:r>
          </a:p>
        </p:txBody>
      </p:sp>
    </p:spTree>
    <p:extLst>
      <p:ext uri="{BB962C8B-B14F-4D97-AF65-F5344CB8AC3E}">
        <p14:creationId xmlns:p14="http://schemas.microsoft.com/office/powerpoint/2010/main" val="38394271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048DDC8A83F7A48BA9313784EC4EDBA" ma:contentTypeVersion="3" ma:contentTypeDescription="Create a new document." ma:contentTypeScope="" ma:versionID="e77f7f847e22a4a5fc8d57b9bac70d7e">
  <xsd:schema xmlns:xsd="http://www.w3.org/2001/XMLSchema" xmlns:xs="http://www.w3.org/2001/XMLSchema" xmlns:p="http://schemas.microsoft.com/office/2006/metadata/properties" xmlns:ns2="f98641ab-5db1-4d84-ae58-434d79e82dc3" targetNamespace="http://schemas.microsoft.com/office/2006/metadata/properties" ma:root="true" ma:fieldsID="00fdc770867996ec03457a042e029f6c" ns2:_="">
    <xsd:import namespace="f98641ab-5db1-4d84-ae58-434d79e82dc3"/>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98641ab-5db1-4d84-ae58-434d79e82d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20282B3-12C5-4465-93D4-A5FE34A161A3}">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9B05EBBE-910A-48A9-8FC4-AAF800CA1C43}">
  <ds:schemaRefs>
    <ds:schemaRef ds:uri="http://schemas.microsoft.com/sharepoint/v3/contenttype/forms"/>
  </ds:schemaRefs>
</ds:datastoreItem>
</file>

<file path=customXml/itemProps3.xml><?xml version="1.0" encoding="utf-8"?>
<ds:datastoreItem xmlns:ds="http://schemas.openxmlformats.org/officeDocument/2006/customXml" ds:itemID="{CEB5689C-C3E4-487E-9E57-2E6C343508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98641ab-5db1-4d84-ae58-434d79e82dc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82</TotalTime>
  <Words>407</Words>
  <Application>Microsoft Office PowerPoint</Application>
  <PresentationFormat>Custom</PresentationFormat>
  <Paragraphs>60</Paragraphs>
  <Slides>6</Slides>
  <Notes>0</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Futuristic Illustrative Artificial Intelligence Project Presentation</dc:title>
  <dc:creator>USER</dc:creator>
  <cp:lastModifiedBy>USER</cp:lastModifiedBy>
  <cp:revision>18</cp:revision>
  <dcterms:created xsi:type="dcterms:W3CDTF">2006-08-16T00:00:00Z</dcterms:created>
  <dcterms:modified xsi:type="dcterms:W3CDTF">2025-05-09T14:56:04Z</dcterms:modified>
  <dc:identifier>DAGm3pAlVd0</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0x0101002048DDC8A83F7A48BA9313784EC4EDBA</vt:lpwstr>
  </property>
</Properties>
</file>

<file path=docProps/thumbnail.jpeg>
</file>